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258" r:id="rId4"/>
    <p:sldId id="269" r:id="rId5"/>
    <p:sldId id="288" r:id="rId6"/>
    <p:sldId id="275" r:id="rId7"/>
    <p:sldId id="305" r:id="rId8"/>
    <p:sldId id="293" r:id="rId9"/>
    <p:sldId id="299" r:id="rId10"/>
    <p:sldId id="301" r:id="rId11"/>
    <p:sldId id="300" r:id="rId12"/>
    <p:sldId id="302" r:id="rId13"/>
    <p:sldId id="295" r:id="rId14"/>
    <p:sldId id="296" r:id="rId15"/>
    <p:sldId id="297" r:id="rId16"/>
    <p:sldId id="298" r:id="rId17"/>
    <p:sldId id="303" r:id="rId18"/>
    <p:sldId id="306" r:id="rId19"/>
  </p:sldIdLst>
  <p:sldSz cx="9144000" cy="5143500" type="screen16x9"/>
  <p:notesSz cx="7010400" cy="9296400"/>
  <p:custDataLst>
    <p:tags r:id="rId2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am Moran" initials="" lastIdx="3" clrIdx="0"/>
  <p:cmAuthor id="2" name="Brooke Conover" initials="BC" lastIdx="4" clrIdx="1">
    <p:extLst>
      <p:ext uri="{19B8F6BF-5375-455C-9EA6-DF929625EA0E}">
        <p15:presenceInfo xmlns:p15="http://schemas.microsoft.com/office/powerpoint/2012/main" userId="S-1-5-21-4125025994-3592063669-4112362508-330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4" autoAdjust="0"/>
    <p:restoredTop sz="79374" autoAdjust="0"/>
  </p:normalViewPr>
  <p:slideViewPr>
    <p:cSldViewPr snapToGrid="0">
      <p:cViewPr varScale="1">
        <p:scale>
          <a:sx n="152" d="100"/>
          <a:sy n="152" d="100"/>
        </p:scale>
        <p:origin x="198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9" d="100"/>
          <a:sy n="59" d="100"/>
        </p:scale>
        <p:origin x="2528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9094799-5B68-4F82-9D0A-1B2F9F4377A0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78E6C8E-0C59-4ED8-8427-B2C2AF7557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9035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9188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wrap="square" lIns="93162" tIns="93162" rIns="93162" bIns="93162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8265190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wrap="square" lIns="93162" tIns="93162" rIns="93162" bIns="93162" anchor="t" anchorCtr="0">
            <a:noAutofit/>
          </a:bodyPr>
          <a:lstStyle/>
          <a:p>
            <a:pPr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23364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wrap="square" lIns="93162" tIns="93162" rIns="93162" bIns="93162" anchor="t" anchorCtr="0">
            <a:noAutofit/>
          </a:bodyPr>
          <a:lstStyle/>
          <a:p>
            <a:pPr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465840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wrap="square" lIns="93162" tIns="93162" rIns="93162" bIns="93162" anchor="t" anchorCtr="0">
            <a:noAutofit/>
          </a:bodyPr>
          <a:lstStyle/>
          <a:p>
            <a:pPr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77155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2799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08537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543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0"/>
            <a:ext cx="5825202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 smtClean="0">
                <a:solidFill>
                  <a:schemeClr val="dk2"/>
                </a:solidFill>
              </a:rPr>
              <a:t>‹#›</a:t>
            </a:fld>
            <a:endParaRPr lang="en" sz="10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68599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 smtClean="0">
                <a:solidFill>
                  <a:schemeClr val="dk2"/>
                </a:solidFill>
              </a:rPr>
              <a:t>‹#›</a:t>
            </a:fld>
            <a:endParaRPr lang="en" sz="10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89716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 smtClean="0">
                <a:solidFill>
                  <a:schemeClr val="dk2"/>
                </a:solidFill>
              </a:rPr>
              <a:t>‹#›</a:t>
            </a:fld>
            <a:endParaRPr lang="en" sz="1000">
              <a:solidFill>
                <a:schemeClr val="dk2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105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6894764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1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 smtClean="0">
                <a:solidFill>
                  <a:schemeClr val="dk2"/>
                </a:solidFill>
              </a:rPr>
              <a:t>‹#›</a:t>
            </a:fld>
            <a:endParaRPr lang="en" sz="10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3137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 smtClean="0">
                <a:solidFill>
                  <a:schemeClr val="dk2"/>
                </a:solidFill>
              </a:rPr>
              <a:t>‹#›</a:t>
            </a:fld>
            <a:endParaRPr lang="en" sz="1000">
              <a:solidFill>
                <a:schemeClr val="dk2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9897385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 smtClean="0">
                <a:solidFill>
                  <a:schemeClr val="dk2"/>
                </a:solidFill>
              </a:rPr>
              <a:t>‹#›</a:t>
            </a:fld>
            <a:endParaRPr lang="en" sz="10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774638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 smtClean="0">
                <a:solidFill>
                  <a:schemeClr val="dk2"/>
                </a:solidFill>
              </a:rPr>
              <a:t>‹#›</a:t>
            </a:fld>
            <a:endParaRPr lang="en" sz="10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76138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457200"/>
            <a:ext cx="978557" cy="3938588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457200"/>
            <a:ext cx="5295113" cy="393858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 smtClean="0">
                <a:solidFill>
                  <a:schemeClr val="dk2"/>
                </a:solidFill>
              </a:rPr>
              <a:t>‹#›</a:t>
            </a:fld>
            <a:endParaRPr lang="en" sz="10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793895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942250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83973"/>
            <a:ext cx="9144000" cy="59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12"/>
          <p:cNvSpPr txBox="1">
            <a:spLocks noChangeArrowheads="1"/>
          </p:cNvSpPr>
          <p:nvPr userDrawn="1"/>
        </p:nvSpPr>
        <p:spPr bwMode="auto">
          <a:xfrm>
            <a:off x="381000" y="4834937"/>
            <a:ext cx="304800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US" altLang="en-US" sz="600" dirty="0" smtClean="0">
                <a:solidFill>
                  <a:srgbClr val="898D92"/>
                </a:solidFill>
                <a:latin typeface="+mn-lt"/>
              </a:rPr>
              <a:t>© 2017 GALLAGHER BENEFIT SERVICES, INC.</a:t>
            </a:r>
            <a:endParaRPr lang="en-US" altLang="en-US" sz="600" dirty="0" smtClean="0">
              <a:latin typeface="+mn-lt"/>
            </a:endParaRPr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57200" y="143636"/>
            <a:ext cx="8229600" cy="85725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484909" y="1130248"/>
            <a:ext cx="8153400" cy="3292187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675"/>
            </a:lvl1pPr>
          </a:lstStyle>
          <a:p>
            <a:pPr>
              <a:defRPr/>
            </a:pPr>
            <a:fld id="{F1C0699D-8A2D-427F-A1D2-055B7DB0EAD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19699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C0699D-8A2D-427F-A1D2-055B7DB0EAD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7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83973"/>
            <a:ext cx="9144000" cy="59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2"/>
          <p:cNvSpPr txBox="1">
            <a:spLocks noChangeArrowheads="1"/>
          </p:cNvSpPr>
          <p:nvPr userDrawn="1"/>
        </p:nvSpPr>
        <p:spPr bwMode="auto">
          <a:xfrm>
            <a:off x="381000" y="4834937"/>
            <a:ext cx="304800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US" altLang="en-US" sz="600" dirty="0" smtClean="0">
                <a:solidFill>
                  <a:srgbClr val="898D92"/>
                </a:solidFill>
                <a:latin typeface="+mn-lt"/>
              </a:rPr>
              <a:t>© 2017 GALLAGHER BENEFIT SERVICES, INC.</a:t>
            </a:r>
            <a:endParaRPr lang="en-US" altLang="en-US" sz="6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70236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 smtClean="0">
                <a:solidFill>
                  <a:schemeClr val="dk2"/>
                </a:solidFill>
              </a:rPr>
              <a:t>‹#›</a:t>
            </a:fld>
            <a:endParaRPr lang="en" sz="10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488495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620442"/>
            <a:ext cx="3138026" cy="29105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2"/>
            <a:ext cx="3138026" cy="291058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 smtClean="0">
                <a:solidFill>
                  <a:schemeClr val="dk2"/>
                </a:solidFill>
              </a:rPr>
              <a:t>‹#›</a:t>
            </a:fld>
            <a:endParaRPr lang="en" sz="10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40376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1620737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052934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1620737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052934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38B82-2296-4274-8E45-EA63059C7D6B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FF95E-93A2-4D2F-801F-C0453E7BE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884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 smtClean="0">
                <a:solidFill>
                  <a:schemeClr val="dk2"/>
                </a:solidFill>
              </a:rPr>
              <a:t>‹#›</a:t>
            </a:fld>
            <a:endParaRPr lang="en" sz="10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37755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 smtClean="0">
                <a:solidFill>
                  <a:schemeClr val="dk2"/>
                </a:solidFill>
              </a:rPr>
              <a:t>‹#›</a:t>
            </a:fld>
            <a:endParaRPr lang="en" sz="10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62185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3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2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 smtClean="0">
                <a:solidFill>
                  <a:schemeClr val="dk2"/>
                </a:solidFill>
              </a:rPr>
              <a:t>‹#›</a:t>
            </a:fld>
            <a:endParaRPr lang="en" sz="10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572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600450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0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 smtClean="0">
                <a:solidFill>
                  <a:schemeClr val="dk2"/>
                </a:solidFill>
              </a:rPr>
              <a:t>‹#›</a:t>
            </a:fld>
            <a:endParaRPr lang="en" sz="10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93156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2"/>
            <a:ext cx="6447501" cy="291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2"/>
            <a:ext cx="6839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2"/>
            <a:ext cx="472320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4531022"/>
            <a:ext cx="5125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 smtClean="0">
                <a:solidFill>
                  <a:schemeClr val="dk2"/>
                </a:solidFill>
              </a:rPr>
              <a:t>‹#›</a:t>
            </a:fld>
            <a:endParaRPr lang="en" sz="10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626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60" r:id="rId18"/>
  </p:sldLayoutIdLst>
  <p:hf sldNum="0" hdr="0" ftr="0" dt="0"/>
  <p:txStyles>
    <p:titleStyle>
      <a:lvl1pPr algn="l" defTabSz="342900" rtl="0" eaLnBrk="1" latinLnBrk="0" hangingPunct="1">
        <a:spcBef>
          <a:spcPct val="0"/>
        </a:spcBef>
        <a:buNone/>
        <a:defRPr sz="2700" b="0" i="0" u="none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dirty="0"/>
              <a:t>Teacher Compensation </a:t>
            </a:r>
            <a:r>
              <a:rPr lang="en" dirty="0" smtClean="0"/>
              <a:t>Study: Next </a:t>
            </a:r>
            <a:r>
              <a:rPr lang="en" dirty="0"/>
              <a:t>Steps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MARKET APPROACH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spcAft>
                <a:spcPts val="450"/>
              </a:spcAft>
              <a:buNone/>
            </a:pPr>
            <a:r>
              <a:rPr lang="en-US" sz="1500" dirty="0"/>
              <a:t>PHILOSOPHY</a:t>
            </a:r>
          </a:p>
          <a:p>
            <a:pPr>
              <a:spcAft>
                <a:spcPts val="450"/>
              </a:spcAft>
            </a:pPr>
            <a:r>
              <a:rPr lang="en-US" sz="1500" dirty="0"/>
              <a:t>Compare to school divisions in the </a:t>
            </a:r>
            <a:r>
              <a:rPr lang="en-US" sz="1500" b="1" dirty="0"/>
              <a:t>same quality </a:t>
            </a:r>
            <a:r>
              <a:rPr lang="en-US" sz="1500" dirty="0"/>
              <a:t>tier in Virginia as Albemarle</a:t>
            </a:r>
          </a:p>
          <a:p>
            <a:pPr>
              <a:spcAft>
                <a:spcPts val="450"/>
              </a:spcAft>
            </a:pPr>
            <a:r>
              <a:rPr lang="en-US" sz="1500" dirty="0"/>
              <a:t>Control for days worked</a:t>
            </a:r>
          </a:p>
          <a:p>
            <a:pPr>
              <a:spcAft>
                <a:spcPts val="450"/>
              </a:spcAft>
            </a:pPr>
            <a:r>
              <a:rPr lang="en-US" sz="1500" dirty="0"/>
              <a:t>Define cost of labor differences</a:t>
            </a:r>
          </a:p>
          <a:p>
            <a:pPr>
              <a:spcAft>
                <a:spcPts val="450"/>
              </a:spcAft>
            </a:pPr>
            <a:r>
              <a:rPr lang="en-US" sz="1500" dirty="0"/>
              <a:t>Index Albemarle to the median of the comparators at MA level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36259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74536" y="106967"/>
            <a:ext cx="6875877" cy="568514"/>
          </a:xfrm>
        </p:spPr>
        <p:txBody>
          <a:bodyPr>
            <a:noAutofit/>
          </a:bodyPr>
          <a:lstStyle/>
          <a:p>
            <a:pPr algn="ctr"/>
            <a:r>
              <a:rPr lang="en-US" sz="2000" b="1" dirty="0"/>
              <a:t>Competitive market </a:t>
            </a:r>
            <a:r>
              <a:rPr lang="en" sz="2000" b="1" dirty="0" smtClean="0"/>
              <a:t>Niche </a:t>
            </a:r>
            <a:r>
              <a:rPr lang="en" sz="2000" b="1" dirty="0"/>
              <a:t>top ten divisions </a:t>
            </a:r>
            <a:r>
              <a:rPr lang="en" sz="2000" b="1" dirty="0" smtClean="0">
                <a:solidFill>
                  <a:srgbClr val="FF0000"/>
                </a:solidFill>
              </a:rPr>
              <a:t> </a:t>
            </a:r>
            <a:r>
              <a:rPr lang="en" sz="2000" b="1" dirty="0"/>
              <a:t/>
            </a:r>
            <a:br>
              <a:rPr lang="en" sz="2000" b="1" dirty="0"/>
            </a:br>
            <a:endParaRPr lang="en-US" sz="2000" b="1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/>
          </p:nvPr>
        </p:nvGraphicFramePr>
        <p:xfrm>
          <a:off x="494916" y="905843"/>
          <a:ext cx="8154169" cy="3919318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25638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128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74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421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Factor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265" marR="21265" marT="10665" marB="1066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Description</a:t>
                      </a:r>
                      <a:endParaRPr lang="en-US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265" marR="21265" marT="10665" marB="1066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Weight</a:t>
                      </a:r>
                      <a:endParaRPr lang="en-US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265" marR="21265" marT="10665" marB="1066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6356">
                <a:tc>
                  <a:txBody>
                    <a:bodyPr/>
                    <a:lstStyle/>
                    <a:p>
                      <a:r>
                        <a:rPr lang="en-US" sz="1200" dirty="0"/>
                        <a:t>Academics Grade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265" marR="21265" marT="10665" marB="1066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Based on state assessment proficiency, SAT/ACT scores, and survey responses on academics from students and parents.</a:t>
                      </a: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265" marR="21265" marT="10665" marB="1066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50.0%</a:t>
                      </a: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265" marR="21265" marT="10665" marB="1066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6356">
                <a:tc>
                  <a:txBody>
                    <a:bodyPr/>
                    <a:lstStyle/>
                    <a:p>
                      <a:r>
                        <a:rPr lang="en-US" sz="1200" dirty="0"/>
                        <a:t>Culture &amp; Diversity Grade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265" marR="21265" marT="10665" marB="1066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Based on racial and economic diversity and survey responses on school culture and diversity from students and parents.</a:t>
                      </a: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265" marR="21265" marT="10665" marB="1066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10.0%</a:t>
                      </a: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265" marR="21265" marT="10665" marB="1066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9992">
                <a:tc>
                  <a:txBody>
                    <a:bodyPr/>
                    <a:lstStyle/>
                    <a:p>
                      <a:r>
                        <a:rPr lang="en-US" sz="1200" dirty="0"/>
                        <a:t>Health &amp; Safety Grade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265" marR="21265" marT="10665" marB="1066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Based on chronic student absenteeism, suspensions/expulsions, and survey responses on the school environment from students and parents.</a:t>
                      </a: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265" marR="21265" marT="10665" marB="1066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10.0%</a:t>
                      </a: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265" marR="21265" marT="10665" marB="1066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6356">
                <a:tc>
                  <a:txBody>
                    <a:bodyPr/>
                    <a:lstStyle/>
                    <a:p>
                      <a:r>
                        <a:rPr lang="en-US" sz="1200" dirty="0"/>
                        <a:t>Parent/Student Surveys on Overall Experience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265" marR="21265" marT="10665" marB="1066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Survey </a:t>
                      </a:r>
                      <a:r>
                        <a:rPr lang="en-US" sz="1100" dirty="0"/>
                        <a:t>responses scored on a 1-5 scale regarding the overall experience of students and parents in the district.</a:t>
                      </a: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265" marR="21265" marT="10665" marB="1066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10.0%</a:t>
                      </a: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265" marR="21265" marT="10665" marB="1066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6356">
                <a:tc>
                  <a:txBody>
                    <a:bodyPr/>
                    <a:lstStyle/>
                    <a:p>
                      <a:r>
                        <a:rPr lang="en-US" sz="1200" dirty="0"/>
                        <a:t>Teachers Grade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265" marR="21265" marT="10665" marB="1066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Based on teacher salary, teacher absenteeism, state test results, and survey responses on teachers from students and parents.</a:t>
                      </a: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265" marR="21265" marT="10665" marB="1066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10.0%</a:t>
                      </a: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265" marR="21265" marT="10665" marB="1066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2721">
                <a:tc>
                  <a:txBody>
                    <a:bodyPr/>
                    <a:lstStyle/>
                    <a:p>
                      <a:r>
                        <a:rPr lang="en-US" sz="1200" dirty="0"/>
                        <a:t>Resources &amp; Facilities Grade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265" marR="21265" marT="10665" marB="1066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Based on expenses per student, staffing, and survey responses on facilities from students and parents.</a:t>
                      </a: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265" marR="21265" marT="10665" marB="1066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5.0%</a:t>
                      </a: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265" marR="21265" marT="10665" marB="1066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2721">
                <a:tc>
                  <a:txBody>
                    <a:bodyPr/>
                    <a:lstStyle/>
                    <a:p>
                      <a:r>
                        <a:rPr lang="en-US" sz="1200" dirty="0"/>
                        <a:t>Clubs &amp; Activities Grade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265" marR="21265" marT="10665" marB="1066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Based on expenses per student and survey responses on clubs and activities from students and parents.</a:t>
                      </a:r>
                      <a:endParaRPr 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265" marR="21265" marT="10665" marB="1066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2.5%</a:t>
                      </a: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265" marR="21265" marT="10665" marB="1066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6356">
                <a:tc>
                  <a:txBody>
                    <a:bodyPr/>
                    <a:lstStyle/>
                    <a:p>
                      <a:r>
                        <a:rPr lang="en-US" sz="1200" dirty="0"/>
                        <a:t>Sports Grade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265" marR="21265" marT="10665" marB="1066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Based on the number of sports, participation, and survey responses on athletics and athletic facilities from students and parents.</a:t>
                      </a:r>
                      <a:endParaRPr 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265" marR="21265" marT="10665" marB="1066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2.5%</a:t>
                      </a: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265" marR="21265" marT="10665" marB="1066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95608-A9D6-4AA0-84D7-286AC8D92A2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19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8870" y="259969"/>
            <a:ext cx="5797296" cy="891540"/>
          </a:xfrm>
        </p:spPr>
        <p:txBody>
          <a:bodyPr/>
          <a:lstStyle/>
          <a:p>
            <a:r>
              <a:rPr lang="en-US" dirty="0" smtClean="0"/>
              <a:t>Division Quality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595608-A9D6-4AA0-84D7-286AC8D92A29}" type="slidenum">
              <a:rPr lang="en-US" smtClean="0"/>
              <a:t>12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4811414"/>
              </p:ext>
            </p:extLst>
          </p:nvPr>
        </p:nvGraphicFramePr>
        <p:xfrm>
          <a:off x="831925" y="909497"/>
          <a:ext cx="5691186" cy="3680178"/>
        </p:xfrm>
        <a:graphic>
          <a:graphicData uri="http://schemas.openxmlformats.org/drawingml/2006/table">
            <a:tbl>
              <a:tblPr/>
              <a:tblGrid>
                <a:gridCol w="563575">
                  <a:extLst>
                    <a:ext uri="{9D8B030D-6E8A-4147-A177-3AD203B41FA5}">
                      <a16:colId xmlns:a16="http://schemas.microsoft.com/office/drawing/2014/main" val="3258063745"/>
                    </a:ext>
                  </a:extLst>
                </a:gridCol>
                <a:gridCol w="563575">
                  <a:extLst>
                    <a:ext uri="{9D8B030D-6E8A-4147-A177-3AD203B41FA5}">
                      <a16:colId xmlns:a16="http://schemas.microsoft.com/office/drawing/2014/main" val="252542673"/>
                    </a:ext>
                  </a:extLst>
                </a:gridCol>
                <a:gridCol w="471003">
                  <a:extLst>
                    <a:ext uri="{9D8B030D-6E8A-4147-A177-3AD203B41FA5}">
                      <a16:colId xmlns:a16="http://schemas.microsoft.com/office/drawing/2014/main" val="838043700"/>
                    </a:ext>
                  </a:extLst>
                </a:gridCol>
                <a:gridCol w="92572">
                  <a:extLst>
                    <a:ext uri="{9D8B030D-6E8A-4147-A177-3AD203B41FA5}">
                      <a16:colId xmlns:a16="http://schemas.microsoft.com/office/drawing/2014/main" val="2212432702"/>
                    </a:ext>
                  </a:extLst>
                </a:gridCol>
                <a:gridCol w="766832">
                  <a:extLst>
                    <a:ext uri="{9D8B030D-6E8A-4147-A177-3AD203B41FA5}">
                      <a16:colId xmlns:a16="http://schemas.microsoft.com/office/drawing/2014/main" val="1165273899"/>
                    </a:ext>
                  </a:extLst>
                </a:gridCol>
                <a:gridCol w="554908">
                  <a:extLst>
                    <a:ext uri="{9D8B030D-6E8A-4147-A177-3AD203B41FA5}">
                      <a16:colId xmlns:a16="http://schemas.microsoft.com/office/drawing/2014/main" val="1821236454"/>
                    </a:ext>
                  </a:extLst>
                </a:gridCol>
                <a:gridCol w="424421">
                  <a:extLst>
                    <a:ext uri="{9D8B030D-6E8A-4147-A177-3AD203B41FA5}">
                      <a16:colId xmlns:a16="http://schemas.microsoft.com/office/drawing/2014/main" val="2226006073"/>
                    </a:ext>
                  </a:extLst>
                </a:gridCol>
                <a:gridCol w="563575">
                  <a:extLst>
                    <a:ext uri="{9D8B030D-6E8A-4147-A177-3AD203B41FA5}">
                      <a16:colId xmlns:a16="http://schemas.microsoft.com/office/drawing/2014/main" val="1926258165"/>
                    </a:ext>
                  </a:extLst>
                </a:gridCol>
                <a:gridCol w="563575">
                  <a:extLst>
                    <a:ext uri="{9D8B030D-6E8A-4147-A177-3AD203B41FA5}">
                      <a16:colId xmlns:a16="http://schemas.microsoft.com/office/drawing/2014/main" val="1350037262"/>
                    </a:ext>
                  </a:extLst>
                </a:gridCol>
                <a:gridCol w="563575">
                  <a:extLst>
                    <a:ext uri="{9D8B030D-6E8A-4147-A177-3AD203B41FA5}">
                      <a16:colId xmlns:a16="http://schemas.microsoft.com/office/drawing/2014/main" val="3025275322"/>
                    </a:ext>
                  </a:extLst>
                </a:gridCol>
                <a:gridCol w="563575">
                  <a:extLst>
                    <a:ext uri="{9D8B030D-6E8A-4147-A177-3AD203B41FA5}">
                      <a16:colId xmlns:a16="http://schemas.microsoft.com/office/drawing/2014/main" val="25667952"/>
                    </a:ext>
                  </a:extLst>
                </a:gridCol>
              </a:tblGrid>
              <a:tr h="588611"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Albemarle versus the comparison groups based on similar performance levels</a:t>
                      </a:r>
                    </a:p>
                  </a:txBody>
                  <a:tcPr marL="7498" marR="7498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84932"/>
                  </a:ext>
                </a:extLst>
              </a:tr>
              <a:tr h="3091567">
                <a:tc gridSpan="11"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8" marR="7498" marT="7144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4495955"/>
                  </a:ext>
                </a:extLst>
              </a:tr>
            </a:tbl>
          </a:graphicData>
        </a:graphic>
      </p:graphicFrame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1419" y="1603367"/>
            <a:ext cx="2792197" cy="306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801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384" y="86139"/>
            <a:ext cx="6447501" cy="457200"/>
          </a:xfrm>
        </p:spPr>
        <p:txBody>
          <a:bodyPr>
            <a:noAutofit/>
          </a:bodyPr>
          <a:lstStyle/>
          <a:p>
            <a:pPr algn="ctr"/>
            <a:r>
              <a:rPr lang="en-US" sz="2000" b="1" dirty="0"/>
              <a:t>C</a:t>
            </a:r>
            <a:r>
              <a:rPr lang="en-US" sz="2000" b="1" dirty="0" smtClean="0"/>
              <a:t>ost </a:t>
            </a:r>
            <a:r>
              <a:rPr lang="en-US" sz="2000" b="1" dirty="0"/>
              <a:t>of L</a:t>
            </a:r>
            <a:r>
              <a:rPr lang="en-US" sz="2000" b="1" dirty="0" smtClean="0"/>
              <a:t>abor</a:t>
            </a:r>
            <a:r>
              <a:rPr lang="en-US" sz="2000" b="1" dirty="0"/>
              <a:t/>
            </a:r>
            <a:br>
              <a:rPr lang="en-US" sz="2000" b="1" dirty="0"/>
            </a:br>
            <a:endParaRPr lang="en-US" sz="2000" b="1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329998"/>
              </p:ext>
            </p:extLst>
          </p:nvPr>
        </p:nvGraphicFramePr>
        <p:xfrm>
          <a:off x="496956" y="731520"/>
          <a:ext cx="6591100" cy="41258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1082">
                  <a:extLst>
                    <a:ext uri="{9D8B030D-6E8A-4147-A177-3AD203B41FA5}">
                      <a16:colId xmlns:a16="http://schemas.microsoft.com/office/drawing/2014/main" val="2945930403"/>
                    </a:ext>
                  </a:extLst>
                </a:gridCol>
                <a:gridCol w="2787001">
                  <a:extLst>
                    <a:ext uri="{9D8B030D-6E8A-4147-A177-3AD203B41FA5}">
                      <a16:colId xmlns:a16="http://schemas.microsoft.com/office/drawing/2014/main" val="1418597844"/>
                    </a:ext>
                  </a:extLst>
                </a:gridCol>
                <a:gridCol w="2963017">
                  <a:extLst>
                    <a:ext uri="{9D8B030D-6E8A-4147-A177-3AD203B41FA5}">
                      <a16:colId xmlns:a16="http://schemas.microsoft.com/office/drawing/2014/main" val="1592163777"/>
                    </a:ext>
                  </a:extLst>
                </a:gridCol>
              </a:tblGrid>
              <a:tr h="597555"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Cost</a:t>
                      </a:r>
                      <a:r>
                        <a:rPr lang="en-US" sz="1600" baseline="0" dirty="0" smtClean="0"/>
                        <a:t> of Living</a:t>
                      </a:r>
                      <a:endParaRPr lang="en-US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Cost of Labor</a:t>
                      </a:r>
                      <a:endParaRPr lang="en-US" sz="16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38726206"/>
                  </a:ext>
                </a:extLst>
              </a:tr>
              <a:tr h="195126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What is it?</a:t>
                      </a:r>
                      <a:endParaRPr lang="en-US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the consumer costs in a specific geographic area (price of food, housing, groceries, transportation, taxes and entertainment)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the difference in pay from one geographic labor market to another</a:t>
                      </a:r>
                      <a:endParaRPr lang="en-US" sz="16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10409160"/>
                  </a:ext>
                </a:extLst>
              </a:tr>
              <a:tr h="157704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Why use it?</a:t>
                      </a:r>
                      <a:endParaRPr lang="en-US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if you want to compensate employees for them to maintain a certain standard of living</a:t>
                      </a:r>
                      <a:endParaRPr lang="en-US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if you want pay a competitive labor market wage</a:t>
                      </a:r>
                      <a:endParaRPr lang="en-US" sz="16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817352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7142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870" y="126217"/>
            <a:ext cx="6447501" cy="543018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 smtClean="0"/>
              <a:t>Cost of Living vs. Cost of Labor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5041" y="587284"/>
            <a:ext cx="7016663" cy="299742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600" dirty="0" smtClean="0"/>
              <a:t>example – New York City</a:t>
            </a:r>
          </a:p>
          <a:p>
            <a:pPr lvl="1"/>
            <a:r>
              <a:rPr lang="en-US" sz="1600" dirty="0" smtClean="0"/>
              <a:t>Very expensive, yet so desirable that people will work there for salaries that do not provide same standard of living as other places </a:t>
            </a:r>
          </a:p>
          <a:p>
            <a:pPr marL="342900" lvl="1" indent="0">
              <a:buNone/>
            </a:pPr>
            <a:endParaRPr lang="en-US" sz="1600" dirty="0" smtClean="0"/>
          </a:p>
          <a:p>
            <a:pPr lvl="1"/>
            <a:r>
              <a:rPr lang="en-US" sz="1600" dirty="0" smtClean="0"/>
              <a:t>Cost of Living is 185% greater than this area – it would take $143k to live in NYC like you can live on $50k here</a:t>
            </a:r>
          </a:p>
          <a:p>
            <a:pPr marL="342900" lvl="1" indent="0">
              <a:buNone/>
            </a:pPr>
            <a:endParaRPr lang="en-US" sz="1600" dirty="0" smtClean="0"/>
          </a:p>
          <a:p>
            <a:pPr lvl="1"/>
            <a:r>
              <a:rPr lang="en-US" sz="1600" dirty="0" smtClean="0"/>
              <a:t>However, Cost of Labor there is only 27% greater – a job that pays $50k here would pay $64k there</a:t>
            </a:r>
          </a:p>
        </p:txBody>
      </p:sp>
      <p:pic>
        <p:nvPicPr>
          <p:cNvPr id="1028" name="Picture 4" descr="Image result for hou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1490" y="3483065"/>
            <a:ext cx="2129036" cy="1584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couch illustr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752" y="3749654"/>
            <a:ext cx="2709455" cy="128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9288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05" y="159026"/>
            <a:ext cx="6447501" cy="576470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smtClean="0"/>
              <a:t>How do we normalize using Cost of Labor?</a:t>
            </a:r>
            <a:endParaRPr lang="en-US" sz="2400" b="1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3402277"/>
              </p:ext>
            </p:extLst>
          </p:nvPr>
        </p:nvGraphicFramePr>
        <p:xfrm>
          <a:off x="534506" y="1020491"/>
          <a:ext cx="6308934" cy="33593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8036">
                  <a:extLst>
                    <a:ext uri="{9D8B030D-6E8A-4147-A177-3AD203B41FA5}">
                      <a16:colId xmlns:a16="http://schemas.microsoft.com/office/drawing/2014/main" val="3816560271"/>
                    </a:ext>
                  </a:extLst>
                </a:gridCol>
                <a:gridCol w="1953232">
                  <a:extLst>
                    <a:ext uri="{9D8B030D-6E8A-4147-A177-3AD203B41FA5}">
                      <a16:colId xmlns:a16="http://schemas.microsoft.com/office/drawing/2014/main" val="1701071410"/>
                    </a:ext>
                  </a:extLst>
                </a:gridCol>
                <a:gridCol w="2297666">
                  <a:extLst>
                    <a:ext uri="{9D8B030D-6E8A-4147-A177-3AD203B41FA5}">
                      <a16:colId xmlns:a16="http://schemas.microsoft.com/office/drawing/2014/main" val="2687434999"/>
                    </a:ext>
                  </a:extLst>
                </a:gridCol>
              </a:tblGrid>
              <a:tr h="109611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For a teacher with Masters degree and 5 years of experience</a:t>
                      </a:r>
                      <a:r>
                        <a:rPr lang="en-US" sz="1600" baseline="0" dirty="0" smtClean="0"/>
                        <a:t> …</a:t>
                      </a:r>
                      <a:endParaRPr lang="en-US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/>
                    </a:p>
                    <a:p>
                      <a:pPr algn="ctr"/>
                      <a:r>
                        <a:rPr lang="en-US" sz="1600" dirty="0" smtClean="0"/>
                        <a:t>Cost</a:t>
                      </a:r>
                      <a:r>
                        <a:rPr lang="en-US" sz="1600" baseline="0" dirty="0" smtClean="0"/>
                        <a:t> of Labor geographic factor</a:t>
                      </a:r>
                      <a:endParaRPr lang="en-US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/>
                    </a:p>
                    <a:p>
                      <a:pPr algn="ctr"/>
                      <a:r>
                        <a:rPr lang="en-US" sz="1600" dirty="0" smtClean="0"/>
                        <a:t>Their salaries, in our dollars</a:t>
                      </a:r>
                      <a:endParaRPr lang="en-US" sz="16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321256899"/>
                  </a:ext>
                </a:extLst>
              </a:tr>
              <a:tr h="639821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We pay $50,528</a:t>
                      </a:r>
                      <a:endParaRPr lang="en-US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47397281"/>
                  </a:ext>
                </a:extLst>
              </a:tr>
              <a:tr h="94317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Arlington pays $63,425</a:t>
                      </a:r>
                      <a:endParaRPr lang="en-US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1.199</a:t>
                      </a:r>
                      <a:endParaRPr lang="en-US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$52,898 </a:t>
                      </a:r>
                    </a:p>
                    <a:p>
                      <a:r>
                        <a:rPr lang="en-US" sz="1600" dirty="0" smtClean="0"/>
                        <a:t>(adjusts</a:t>
                      </a:r>
                      <a:r>
                        <a:rPr lang="en-US" sz="1600" baseline="0" dirty="0" smtClean="0"/>
                        <a:t> down</a:t>
                      </a:r>
                      <a:r>
                        <a:rPr lang="en-US" sz="1600" dirty="0" smtClean="0"/>
                        <a:t> about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dirty="0" smtClean="0"/>
                        <a:t>20%)</a:t>
                      </a:r>
                      <a:endParaRPr lang="en-US" sz="16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69812998"/>
                  </a:ext>
                </a:extLst>
              </a:tr>
              <a:tr h="680203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Salem pays $49,064</a:t>
                      </a:r>
                      <a:endParaRPr lang="en-US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0.969</a:t>
                      </a:r>
                      <a:endParaRPr lang="en-US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$50,634 </a:t>
                      </a:r>
                    </a:p>
                    <a:p>
                      <a:r>
                        <a:rPr lang="en-US" sz="1600" dirty="0" smtClean="0"/>
                        <a:t>(adjusts</a:t>
                      </a:r>
                      <a:r>
                        <a:rPr lang="en-US" sz="1600" baseline="0" dirty="0" smtClean="0"/>
                        <a:t> up</a:t>
                      </a:r>
                      <a:r>
                        <a:rPr lang="en-US" sz="1600" dirty="0" smtClean="0"/>
                        <a:t> about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dirty="0" smtClean="0"/>
                        <a:t>3%)</a:t>
                      </a:r>
                      <a:endParaRPr lang="en-US" sz="16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687549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9032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03" y="392417"/>
            <a:ext cx="6447501" cy="990600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 smtClean="0"/>
              <a:t>How can normalization affect market data?</a:t>
            </a:r>
            <a:endParaRPr lang="en-US" sz="2000" b="1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256349565"/>
              </p:ext>
            </p:extLst>
          </p:nvPr>
        </p:nvGraphicFramePr>
        <p:xfrm>
          <a:off x="663582" y="1128411"/>
          <a:ext cx="6189345" cy="35355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9024">
                  <a:extLst>
                    <a:ext uri="{9D8B030D-6E8A-4147-A177-3AD203B41FA5}">
                      <a16:colId xmlns:a16="http://schemas.microsoft.com/office/drawing/2014/main" val="3816560271"/>
                    </a:ext>
                  </a:extLst>
                </a:gridCol>
                <a:gridCol w="1916209">
                  <a:extLst>
                    <a:ext uri="{9D8B030D-6E8A-4147-A177-3AD203B41FA5}">
                      <a16:colId xmlns:a16="http://schemas.microsoft.com/office/drawing/2014/main" val="1701071410"/>
                    </a:ext>
                  </a:extLst>
                </a:gridCol>
                <a:gridCol w="2254112">
                  <a:extLst>
                    <a:ext uri="{9D8B030D-6E8A-4147-A177-3AD203B41FA5}">
                      <a16:colId xmlns:a16="http://schemas.microsoft.com/office/drawing/2014/main" val="2687434999"/>
                    </a:ext>
                  </a:extLst>
                </a:gridCol>
              </a:tblGrid>
              <a:tr h="44930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+mn-lt"/>
                        </a:rPr>
                        <a:t>Example: BA with</a:t>
                      </a:r>
                      <a:r>
                        <a:rPr lang="en-US" sz="1200" baseline="0" dirty="0" smtClean="0">
                          <a:latin typeface="+mn-lt"/>
                        </a:rPr>
                        <a:t> 20 years of experience</a:t>
                      </a:r>
                      <a:endParaRPr lang="en-US" sz="1200" dirty="0">
                        <a:latin typeface="+mn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 smtClean="0">
                        <a:latin typeface="+mn-lt"/>
                      </a:endParaRPr>
                    </a:p>
                    <a:p>
                      <a:pPr algn="ctr"/>
                      <a:r>
                        <a:rPr lang="en-US" sz="1200" dirty="0" smtClean="0">
                          <a:latin typeface="+mn-lt"/>
                        </a:rPr>
                        <a:t>They pay</a:t>
                      </a:r>
                      <a:endParaRPr lang="en-US" sz="1200" dirty="0">
                        <a:latin typeface="+mn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+mn-lt"/>
                        </a:rPr>
                        <a:t>Normalized for days per</a:t>
                      </a:r>
                      <a:r>
                        <a:rPr lang="en-US" sz="1200" baseline="0" dirty="0" smtClean="0">
                          <a:latin typeface="+mn-lt"/>
                        </a:rPr>
                        <a:t> year</a:t>
                      </a:r>
                      <a:r>
                        <a:rPr lang="en-US" sz="1200" dirty="0" smtClean="0">
                          <a:latin typeface="+mn-lt"/>
                        </a:rPr>
                        <a:t> and Cost of Labor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321256899"/>
                  </a:ext>
                </a:extLst>
              </a:tr>
              <a:tr h="3061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Arlington County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$72,927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$60,874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47397281"/>
                  </a:ext>
                </a:extLst>
              </a:tr>
              <a:tr h="3061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Charlottesville City 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$60,172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$60,172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359216787"/>
                  </a:ext>
                </a:extLst>
              </a:tr>
              <a:tr h="3061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Fairfax County 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$78,741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$66,558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327426340"/>
                  </a:ext>
                </a:extLst>
              </a:tr>
              <a:tr h="3061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Falls Church City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$66,910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$55,945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025472348"/>
                  </a:ext>
                </a:extLst>
              </a:tr>
              <a:tr h="3061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Henrico County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$49,051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$45,483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71829828"/>
                  </a:ext>
                </a:extLst>
              </a:tr>
              <a:tr h="3061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Loudoun County 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$73,593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$63,809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28544488"/>
                  </a:ext>
                </a:extLst>
              </a:tr>
              <a:tr h="3061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Salem City 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$55,291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$57,060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92644625"/>
                  </a:ext>
                </a:extLst>
              </a:tr>
              <a:tr h="3061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Town of West Point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$55,383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$54,998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69812998"/>
                  </a:ext>
                </a:extLst>
              </a:tr>
              <a:tr h="3061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York County 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$58,074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$57,843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68754991"/>
                  </a:ext>
                </a:extLst>
              </a:tr>
              <a:tr h="3312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Median of Market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$60,172 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$57,843 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7189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554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930" y="442245"/>
            <a:ext cx="6628895" cy="70502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Budget Impact of moving to Niche </a:t>
            </a:r>
            <a:r>
              <a:rPr lang="en-US" dirty="0" smtClean="0"/>
              <a:t>methodology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929" y="1480560"/>
            <a:ext cx="6230809" cy="2683456"/>
          </a:xfrm>
        </p:spPr>
        <p:txBody>
          <a:bodyPr/>
          <a:lstStyle/>
          <a:p>
            <a:r>
              <a:rPr lang="en-US" sz="2100" dirty="0" smtClean="0"/>
              <a:t>Cost </a:t>
            </a:r>
            <a:r>
              <a:rPr lang="en-US" sz="2100" dirty="0"/>
              <a:t>of meeting Niche market </a:t>
            </a:r>
            <a:r>
              <a:rPr lang="en-US" sz="2100" dirty="0" smtClean="0"/>
              <a:t>including </a:t>
            </a:r>
            <a:r>
              <a:rPr lang="en-US" sz="2100" dirty="0" smtClean="0"/>
              <a:t>“straight line” adjustment and 2</a:t>
            </a:r>
            <a:r>
              <a:rPr lang="en-US" sz="2100" dirty="0" smtClean="0"/>
              <a:t>% market increase:  </a:t>
            </a:r>
            <a:r>
              <a:rPr lang="en-US" sz="2100" dirty="0" smtClean="0"/>
              <a:t>~$</a:t>
            </a:r>
            <a:r>
              <a:rPr lang="en-US" sz="2100" dirty="0"/>
              <a:t>4.3M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84702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11700" y="167934"/>
            <a:ext cx="8520600" cy="572700"/>
          </a:xfrm>
        </p:spPr>
        <p:txBody>
          <a:bodyPr>
            <a:normAutofit/>
          </a:bodyPr>
          <a:lstStyle/>
          <a:p>
            <a:r>
              <a:rPr lang="en-US" sz="2400" b="1" smtClean="0"/>
              <a:t>What </a:t>
            </a:r>
            <a:r>
              <a:rPr lang="en-US" sz="2400" b="1" dirty="0" smtClean="0"/>
              <a:t>is appropriate competitive market?</a:t>
            </a:r>
            <a:endParaRPr lang="en-US" sz="2400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311700" y="1023557"/>
            <a:ext cx="7259765" cy="3772462"/>
          </a:xfrm>
        </p:spPr>
        <p:txBody>
          <a:bodyPr/>
          <a:lstStyle/>
          <a:p>
            <a:pPr>
              <a:spcAft>
                <a:spcPts val="450"/>
              </a:spcAft>
            </a:pPr>
            <a:r>
              <a:rPr lang="en-US" sz="1600" dirty="0" smtClean="0"/>
              <a:t>Existing Adopted Market</a:t>
            </a:r>
            <a:endParaRPr lang="en-US" sz="1600" dirty="0"/>
          </a:p>
          <a:p>
            <a:pPr lvl="1">
              <a:spcAft>
                <a:spcPts val="450"/>
              </a:spcAft>
            </a:pPr>
            <a:r>
              <a:rPr lang="en-US" sz="1450" dirty="0" smtClean="0"/>
              <a:t>26 Virginia school districts (fixed)</a:t>
            </a:r>
          </a:p>
          <a:p>
            <a:pPr lvl="1">
              <a:spcAft>
                <a:spcPts val="450"/>
              </a:spcAft>
            </a:pPr>
            <a:r>
              <a:rPr lang="en-US" sz="1450" dirty="0" smtClean="0"/>
              <a:t>With the geographic distribution and large number </a:t>
            </a:r>
            <a:r>
              <a:rPr lang="en-US" sz="1450" smtClean="0"/>
              <a:t>of benchmarks </a:t>
            </a:r>
            <a:r>
              <a:rPr lang="en-US" sz="1450" dirty="0" smtClean="0"/>
              <a:t>in this market, does not need to be normalized with Cost of Labor</a:t>
            </a:r>
            <a:endParaRPr lang="en-US" sz="1300" dirty="0" smtClean="0"/>
          </a:p>
          <a:p>
            <a:pPr>
              <a:spcAft>
                <a:spcPts val="450"/>
              </a:spcAft>
              <a:buNone/>
            </a:pPr>
            <a:endParaRPr lang="en-US" sz="1600" dirty="0"/>
          </a:p>
          <a:p>
            <a:pPr>
              <a:spcAft>
                <a:spcPts val="450"/>
              </a:spcAft>
            </a:pPr>
            <a:r>
              <a:rPr lang="en-US" sz="1600" dirty="0" smtClean="0"/>
              <a:t> New Niche “Top 10” Market</a:t>
            </a:r>
          </a:p>
          <a:p>
            <a:pPr lvl="1">
              <a:spcAft>
                <a:spcPts val="450"/>
              </a:spcAft>
            </a:pPr>
            <a:r>
              <a:rPr lang="en-US" sz="1450" dirty="0" smtClean="0"/>
              <a:t>9 Virginia school districts (may vary)</a:t>
            </a:r>
          </a:p>
          <a:p>
            <a:pPr lvl="1">
              <a:spcAft>
                <a:spcPts val="450"/>
              </a:spcAft>
            </a:pPr>
            <a:r>
              <a:rPr lang="en-US" sz="1450" dirty="0" smtClean="0"/>
              <a:t>Due to lower number of districts in market, possibility of geographic clustering, and potential variability of benchmarked districts, must be normalized with Cost of Labor to avoid bias</a:t>
            </a:r>
            <a:endParaRPr lang="en-US" sz="1450" dirty="0"/>
          </a:p>
        </p:txBody>
      </p:sp>
    </p:spTree>
    <p:extLst>
      <p:ext uri="{BB962C8B-B14F-4D97-AF65-F5344CB8AC3E}">
        <p14:creationId xmlns:p14="http://schemas.microsoft.com/office/powerpoint/2010/main" val="1317457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/>
              <a:t>Purpose of Study Revisited: </a:t>
            </a:r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196428" y="880533"/>
            <a:ext cx="7065764" cy="3928317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en" dirty="0" smtClean="0"/>
          </a:p>
          <a:p>
            <a:pPr lvl="0">
              <a:spcBef>
                <a:spcPts val="0"/>
              </a:spcBef>
              <a:buNone/>
            </a:pPr>
            <a:r>
              <a:rPr lang="en" sz="1400" dirty="0" smtClean="0"/>
              <a:t>Why </a:t>
            </a:r>
            <a:r>
              <a:rPr lang="en" sz="1400" dirty="0"/>
              <a:t>did the Board direct staff to initiate the study in </a:t>
            </a:r>
            <a:r>
              <a:rPr lang="en" sz="1400" dirty="0" smtClean="0"/>
              <a:t>and retain </a:t>
            </a:r>
            <a:r>
              <a:rPr lang="en" sz="1400" dirty="0"/>
              <a:t>a compensation </a:t>
            </a:r>
            <a:r>
              <a:rPr lang="en" sz="1400" dirty="0" smtClean="0"/>
              <a:t>consultant? </a:t>
            </a:r>
          </a:p>
          <a:p>
            <a:pPr lvl="0">
              <a:spcBef>
                <a:spcPts val="0"/>
              </a:spcBef>
              <a:buNone/>
            </a:pPr>
            <a:endParaRPr lang="en" sz="1400" dirty="0"/>
          </a:p>
          <a:p>
            <a:pPr marL="457200" lvl="0" indent="-228600" rtl="0">
              <a:spcBef>
                <a:spcPts val="0"/>
              </a:spcBef>
            </a:pPr>
            <a:r>
              <a:rPr lang="en" sz="1400" dirty="0"/>
              <a:t>Survey data indicated significant salary concerns from teachers </a:t>
            </a:r>
            <a:endParaRPr lang="en" sz="1400" dirty="0" smtClean="0"/>
          </a:p>
          <a:p>
            <a:pPr marL="228600" lvl="0" indent="0" rtl="0">
              <a:spcBef>
                <a:spcPts val="0"/>
              </a:spcBef>
              <a:buNone/>
            </a:pPr>
            <a:endParaRPr lang="en" sz="1400" dirty="0"/>
          </a:p>
          <a:p>
            <a:pPr marL="457200" lvl="0" indent="-228600" rtl="0">
              <a:spcBef>
                <a:spcPts val="0"/>
              </a:spcBef>
            </a:pPr>
            <a:r>
              <a:rPr lang="en" sz="1400" dirty="0"/>
              <a:t>Teacher pay a </a:t>
            </a:r>
            <a:r>
              <a:rPr lang="en" sz="1400" b="1" dirty="0"/>
              <a:t>Consistent Top Priority</a:t>
            </a:r>
            <a:r>
              <a:rPr lang="en" sz="1400" dirty="0"/>
              <a:t> for community and parents </a:t>
            </a:r>
            <a:endParaRPr lang="en" sz="1400" dirty="0" smtClean="0"/>
          </a:p>
          <a:p>
            <a:pPr marL="228600" lvl="0" indent="0" rtl="0">
              <a:spcBef>
                <a:spcPts val="0"/>
              </a:spcBef>
              <a:buNone/>
            </a:pPr>
            <a:endParaRPr lang="en" sz="1400" dirty="0"/>
          </a:p>
          <a:p>
            <a:pPr marL="457200" lvl="0" indent="-228600" rtl="0">
              <a:spcBef>
                <a:spcPts val="0"/>
              </a:spcBef>
            </a:pPr>
            <a:r>
              <a:rPr lang="en" sz="1400" dirty="0"/>
              <a:t>Last review and revision of teacher competitive market was </a:t>
            </a:r>
            <a:r>
              <a:rPr lang="en" sz="1400" dirty="0" smtClean="0"/>
              <a:t>2005 </a:t>
            </a:r>
            <a:r>
              <a:rPr lang="en" sz="1400" dirty="0"/>
              <a:t>(established in </a:t>
            </a:r>
            <a:r>
              <a:rPr lang="en" sz="1400" dirty="0" smtClean="0"/>
              <a:t>2000)</a:t>
            </a:r>
          </a:p>
          <a:p>
            <a:pPr marL="228600" lvl="0" indent="0" rtl="0">
              <a:spcBef>
                <a:spcPts val="0"/>
              </a:spcBef>
              <a:buNone/>
            </a:pPr>
            <a:endParaRPr lang="en" sz="1400" dirty="0"/>
          </a:p>
          <a:p>
            <a:pPr marL="457200" lvl="0" indent="-228600" rtl="0">
              <a:spcBef>
                <a:spcPts val="0"/>
              </a:spcBef>
            </a:pPr>
            <a:r>
              <a:rPr lang="en" sz="1400" dirty="0"/>
              <a:t>In 2016, Virginia average teacher salaries were ranked 30th in the nation </a:t>
            </a:r>
          </a:p>
          <a:p>
            <a:pPr lvl="0">
              <a:spcBef>
                <a:spcPts val="0"/>
              </a:spcBef>
              <a:buNone/>
            </a:pPr>
            <a:endParaRPr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503582" y="145575"/>
            <a:ext cx="6573079" cy="748947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2000" b="1" dirty="0"/>
              <a:t>Maintaining Competitive Advantage for the Future: </a:t>
            </a:r>
          </a:p>
          <a:p>
            <a:pPr lvl="0">
              <a:spcBef>
                <a:spcPts val="0"/>
              </a:spcBef>
              <a:buNone/>
            </a:pPr>
            <a:r>
              <a:rPr lang="en" sz="2000" b="1" dirty="0"/>
              <a:t>What Challenges and Opportunities Are Addressed? </a:t>
            </a:r>
          </a:p>
        </p:txBody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184196" y="955040"/>
            <a:ext cx="6985230" cy="447021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" sz="1400" dirty="0"/>
              <a:t>Recruitment and retention of high quality staff for each classroom </a:t>
            </a:r>
            <a:endParaRPr lang="en" sz="1400" dirty="0" smtClean="0"/>
          </a:p>
          <a:p>
            <a:pPr marL="228600" lvl="0" indent="0" rtl="0">
              <a:spcBef>
                <a:spcPts val="0"/>
              </a:spcBef>
              <a:buNone/>
            </a:pPr>
            <a:endParaRPr lang="en" sz="1400" dirty="0"/>
          </a:p>
          <a:p>
            <a:pPr marL="457200" lvl="0" indent="-228600" rtl="0">
              <a:spcBef>
                <a:spcPts val="0"/>
              </a:spcBef>
            </a:pPr>
            <a:r>
              <a:rPr lang="en" sz="1400" dirty="0"/>
              <a:t>Trend data that show significant drops in numbers and percent of education majors in colleges and universities (nationally and in Virginia</a:t>
            </a:r>
            <a:r>
              <a:rPr lang="en" sz="1400" dirty="0" smtClean="0"/>
              <a:t>)</a:t>
            </a:r>
          </a:p>
          <a:p>
            <a:pPr marL="228600" lvl="0" indent="0" rtl="0">
              <a:spcBef>
                <a:spcPts val="0"/>
              </a:spcBef>
              <a:buNone/>
            </a:pPr>
            <a:endParaRPr lang="en" sz="1400" dirty="0"/>
          </a:p>
          <a:p>
            <a:pPr marL="457200" lvl="0" indent="-228600" rtl="0">
              <a:spcBef>
                <a:spcPts val="0"/>
              </a:spcBef>
            </a:pPr>
            <a:r>
              <a:rPr lang="en" sz="1400" dirty="0"/>
              <a:t>Virginia divisions </a:t>
            </a:r>
            <a:r>
              <a:rPr lang="en" sz="1400" dirty="0" smtClean="0"/>
              <a:t>(including Albemarle) </a:t>
            </a:r>
            <a:r>
              <a:rPr lang="en" sz="1400" dirty="0"/>
              <a:t>are being challenged to fill some positions now </a:t>
            </a:r>
            <a:r>
              <a:rPr lang="en" sz="1400" dirty="0" smtClean="0"/>
              <a:t>-VADOE </a:t>
            </a:r>
            <a:r>
              <a:rPr lang="en" sz="1400" dirty="0"/>
              <a:t>and state universities </a:t>
            </a:r>
            <a:r>
              <a:rPr lang="en" sz="1400" dirty="0" smtClean="0"/>
              <a:t>concerned </a:t>
            </a:r>
            <a:r>
              <a:rPr lang="en" sz="1400" dirty="0"/>
              <a:t>that </a:t>
            </a:r>
            <a:r>
              <a:rPr lang="en" sz="1400" dirty="0" smtClean="0"/>
              <a:t>decrease </a:t>
            </a:r>
            <a:r>
              <a:rPr lang="en" sz="1400" dirty="0"/>
              <a:t>in students pursuing education majors impacts future quality </a:t>
            </a:r>
            <a:r>
              <a:rPr lang="en" sz="1400" dirty="0" smtClean="0"/>
              <a:t>&amp; quantity </a:t>
            </a:r>
            <a:r>
              <a:rPr lang="en" sz="1400" dirty="0"/>
              <a:t>of teaching staff </a:t>
            </a:r>
            <a:endParaRPr lang="en" sz="1400" dirty="0" smtClean="0"/>
          </a:p>
          <a:p>
            <a:pPr marL="228600" lvl="0" indent="0" rtl="0">
              <a:spcBef>
                <a:spcPts val="0"/>
              </a:spcBef>
              <a:buNone/>
            </a:pPr>
            <a:endParaRPr lang="en" sz="1400" dirty="0"/>
          </a:p>
          <a:p>
            <a:pPr marL="457200" lvl="0" indent="-228600" rtl="0">
              <a:spcBef>
                <a:spcPts val="0"/>
              </a:spcBef>
            </a:pPr>
            <a:r>
              <a:rPr lang="en" sz="1400" dirty="0"/>
              <a:t>Teacher dissatisfaction with compensation as shared in surveys and focus groups </a:t>
            </a:r>
            <a:endParaRPr lang="en" sz="1400" dirty="0" smtClean="0"/>
          </a:p>
          <a:p>
            <a:pPr marL="228600" lvl="0" indent="0" rtl="0">
              <a:spcBef>
                <a:spcPts val="0"/>
              </a:spcBef>
              <a:buNone/>
            </a:pPr>
            <a:endParaRPr lang="en" sz="1400" dirty="0"/>
          </a:p>
          <a:p>
            <a:pPr marL="457200" lvl="0" indent="-228600" rtl="0">
              <a:spcBef>
                <a:spcPts val="0"/>
              </a:spcBef>
            </a:pPr>
            <a:r>
              <a:rPr lang="en" sz="1400" dirty="0"/>
              <a:t>Current </a:t>
            </a:r>
            <a:r>
              <a:rPr lang="en" sz="1400" dirty="0" smtClean="0"/>
              <a:t>compensation </a:t>
            </a:r>
            <a:r>
              <a:rPr lang="en" sz="1400" dirty="0"/>
              <a:t>strategy </a:t>
            </a:r>
            <a:r>
              <a:rPr lang="en" sz="1400" dirty="0" smtClean="0"/>
              <a:t>difficult </a:t>
            </a:r>
            <a:r>
              <a:rPr lang="en" sz="1400" dirty="0"/>
              <a:t>to communicate to staff and community 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5153"/>
            <a:ext cx="6447501" cy="702621"/>
          </a:xfrm>
        </p:spPr>
        <p:txBody>
          <a:bodyPr>
            <a:normAutofit/>
          </a:bodyPr>
          <a:lstStyle/>
          <a:p>
            <a:r>
              <a:rPr lang="en-US" sz="2000" b="1" dirty="0"/>
              <a:t>Gallagher Titan Study Findings- Conclusions and Recommendations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31596" y="1013791"/>
            <a:ext cx="6890839" cy="3690731"/>
          </a:xfrm>
        </p:spPr>
        <p:txBody>
          <a:bodyPr>
            <a:normAutofit/>
          </a:bodyPr>
          <a:lstStyle/>
          <a:p>
            <a:pPr lvl="1"/>
            <a:r>
              <a:rPr lang="en-US" sz="1600" dirty="0" smtClean="0"/>
              <a:t>Competitive pay shortfall is for more senior teachers. This is where adjustments are recommended</a:t>
            </a:r>
          </a:p>
          <a:p>
            <a:pPr lvl="1"/>
            <a:r>
              <a:rPr lang="en-US" sz="1600" dirty="0" smtClean="0"/>
              <a:t>Albemarle is competitive for entry-level teachers</a:t>
            </a:r>
          </a:p>
          <a:p>
            <a:pPr lvl="1"/>
            <a:r>
              <a:rPr lang="en-US" sz="1600" dirty="0" smtClean="0"/>
              <a:t>Albemarle is not competitive for many of its special or incentive pays. This is an area where the Division could make meaningful changes</a:t>
            </a:r>
          </a:p>
          <a:p>
            <a:pPr lvl="1"/>
            <a:r>
              <a:rPr lang="en-US" sz="1600" dirty="0" smtClean="0"/>
              <a:t>Make the pay setting process transparent</a:t>
            </a:r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defTabSz="685800">
              <a:defRPr/>
            </a:pPr>
            <a:fld id="{F6595608-A9D6-4AA0-84D7-286AC8D92A29}" type="slidenum">
              <a:rPr lang="en-US" kern="1200">
                <a:solidFill>
                  <a:srgbClr val="799A05"/>
                </a:solidFill>
                <a:ea typeface="+mn-ea"/>
                <a:cs typeface="+mn-cs"/>
              </a:rPr>
              <a:pPr algn="r" defTabSz="685800">
                <a:defRPr/>
              </a:pPr>
              <a:t>4</a:t>
            </a:fld>
            <a:endParaRPr lang="en-US" kern="1200">
              <a:solidFill>
                <a:srgbClr val="799A05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847460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396" y="438346"/>
            <a:ext cx="8657904" cy="579379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Make </a:t>
            </a:r>
            <a:r>
              <a:rPr lang="en-US" sz="2800" b="1" dirty="0"/>
              <a:t>the pay setting process </a:t>
            </a:r>
            <a:r>
              <a:rPr lang="en-US" sz="2800" b="1" dirty="0" smtClean="0"/>
              <a:t>transparent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1600" dirty="0" smtClean="0"/>
              <a:t>*Titan </a:t>
            </a:r>
            <a:r>
              <a:rPr lang="en-US" sz="1600" dirty="0"/>
              <a:t>Gallagher Study Finding</a:t>
            </a:r>
            <a:r>
              <a:rPr lang="en-US" sz="1100" dirty="0"/>
              <a:t/>
            </a:r>
            <a:br>
              <a:rPr lang="en-US" sz="1100" dirty="0"/>
            </a:br>
            <a:endParaRPr lang="en-US" sz="11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817" y="1470582"/>
            <a:ext cx="7144977" cy="300884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b="1" i="1" dirty="0" smtClean="0"/>
              <a:t>Staff recommended method: </a:t>
            </a:r>
            <a:r>
              <a:rPr lang="en-US" sz="2000" b="1" dirty="0" smtClean="0"/>
              <a:t>Move </a:t>
            </a:r>
            <a:r>
              <a:rPr lang="en-US" sz="2000" b="1" dirty="0"/>
              <a:t>to 2 anchor point </a:t>
            </a:r>
            <a:r>
              <a:rPr lang="en-US" sz="2000" b="1" dirty="0" smtClean="0"/>
              <a:t>scale</a:t>
            </a:r>
          </a:p>
          <a:p>
            <a:pPr lvl="1">
              <a:defRPr/>
            </a:pPr>
            <a:r>
              <a:rPr lang="en-US" sz="2000" b="1" dirty="0"/>
              <a:t>Apply equal 2% </a:t>
            </a:r>
            <a:r>
              <a:rPr lang="en-US" sz="2000" b="1" dirty="0" smtClean="0"/>
              <a:t>for </a:t>
            </a:r>
            <a:r>
              <a:rPr lang="en-US" sz="2000" b="1" dirty="0"/>
              <a:t>all </a:t>
            </a:r>
            <a:r>
              <a:rPr lang="en-US" sz="2000" b="1" dirty="0" smtClean="0"/>
              <a:t>(~$1.5M)</a:t>
            </a:r>
            <a:endParaRPr lang="en-US" sz="2000" b="1" dirty="0"/>
          </a:p>
          <a:p>
            <a:pPr lvl="1">
              <a:defRPr/>
            </a:pPr>
            <a:r>
              <a:rPr lang="en-US" sz="2000" b="1" dirty="0" smtClean="0"/>
              <a:t>Then apply a one-time pay adjustment to “straight line” (~$1.5M)</a:t>
            </a:r>
          </a:p>
          <a:p>
            <a:pPr lvl="0">
              <a:defRPr/>
            </a:pPr>
            <a:endParaRPr lang="en-US" sz="1800" b="1" dirty="0"/>
          </a:p>
          <a:p>
            <a:r>
              <a:rPr lang="en-US" sz="1800" dirty="0"/>
              <a:t>Enhances understanding and </a:t>
            </a:r>
            <a:r>
              <a:rPr lang="en-US" sz="1800" dirty="0" smtClean="0"/>
              <a:t>communication </a:t>
            </a:r>
          </a:p>
          <a:p>
            <a:r>
              <a:rPr lang="en-US" sz="1800" dirty="0" smtClean="0"/>
              <a:t>Creates equity </a:t>
            </a:r>
            <a:r>
              <a:rPr lang="en-US" sz="1800" dirty="0"/>
              <a:t>across the scale </a:t>
            </a:r>
            <a:endParaRPr lang="en-US" sz="1800" dirty="0" smtClean="0"/>
          </a:p>
          <a:p>
            <a:r>
              <a:rPr lang="en-US" sz="1800" dirty="0"/>
              <a:t>A</a:t>
            </a:r>
            <a:r>
              <a:rPr lang="en-US" sz="1800" dirty="0" smtClean="0"/>
              <a:t>ll </a:t>
            </a:r>
            <a:r>
              <a:rPr lang="en-US" sz="1800" dirty="0"/>
              <a:t>teachers receive the same board approved percentage </a:t>
            </a:r>
            <a:r>
              <a:rPr lang="en-US" sz="1800" dirty="0" smtClean="0"/>
              <a:t>increase going forward</a:t>
            </a:r>
            <a:endParaRPr lang="en-US" sz="1800" dirty="0"/>
          </a:p>
          <a:p>
            <a:pPr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53845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/>
              <a:t>Additional Pay</a:t>
            </a:r>
            <a:endParaRPr lang="en-US" sz="2400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6414325" cy="3416400"/>
          </a:xfrm>
        </p:spPr>
        <p:txBody>
          <a:bodyPr/>
          <a:lstStyle/>
          <a:p>
            <a:pPr marL="0" indent="0">
              <a:buNone/>
            </a:pPr>
            <a:r>
              <a:rPr lang="en-US" sz="1600" b="1" dirty="0">
                <a:solidFill>
                  <a:schemeClr val="accent1"/>
                </a:solidFill>
              </a:rPr>
              <a:t>Albemarle is not competitive for many of its special or incentive pays. </a:t>
            </a:r>
            <a:r>
              <a:rPr lang="en-US" sz="1600" b="1" dirty="0" smtClean="0">
                <a:solidFill>
                  <a:schemeClr val="accent1"/>
                </a:solidFill>
              </a:rPr>
              <a:t>This </a:t>
            </a:r>
            <a:r>
              <a:rPr lang="en-US" sz="1600" b="1" dirty="0">
                <a:solidFill>
                  <a:schemeClr val="accent1"/>
                </a:solidFill>
              </a:rPr>
              <a:t>is an area where the Division could make meaningful </a:t>
            </a:r>
            <a:r>
              <a:rPr lang="en-US" sz="1600" b="1" dirty="0" smtClean="0">
                <a:solidFill>
                  <a:schemeClr val="accent1"/>
                </a:solidFill>
              </a:rPr>
              <a:t>changes.</a:t>
            </a:r>
          </a:p>
          <a:p>
            <a:pPr marL="0" indent="0">
              <a:buNone/>
            </a:pPr>
            <a:r>
              <a:rPr lang="en-US" sz="1400" b="1" dirty="0" smtClean="0">
                <a:solidFill>
                  <a:schemeClr val="accent1"/>
                </a:solidFill>
              </a:rPr>
              <a:t> *</a:t>
            </a:r>
            <a:r>
              <a:rPr lang="en-US" sz="1400" dirty="0" smtClean="0">
                <a:solidFill>
                  <a:schemeClr val="accent1"/>
                </a:solidFill>
              </a:rPr>
              <a:t>Titan Gallagher Study Finding</a:t>
            </a:r>
            <a:endParaRPr lang="en-US" sz="1400" dirty="0">
              <a:solidFill>
                <a:schemeClr val="accent1"/>
              </a:solidFill>
            </a:endParaRPr>
          </a:p>
          <a:p>
            <a:endParaRPr lang="en-US" dirty="0" smtClean="0"/>
          </a:p>
          <a:p>
            <a:r>
              <a:rPr lang="en-US" sz="2000" dirty="0" smtClean="0"/>
              <a:t>Restore Academic </a:t>
            </a:r>
            <a:r>
              <a:rPr lang="en-US" sz="2000" dirty="0"/>
              <a:t>Leadership </a:t>
            </a:r>
            <a:r>
              <a:rPr lang="en-US" sz="2000" dirty="0" smtClean="0"/>
              <a:t>Compensation Program (ALCP) by amount reduced in FY10-11 ($345,755) </a:t>
            </a:r>
          </a:p>
        </p:txBody>
      </p:sp>
    </p:spTree>
    <p:extLst>
      <p:ext uri="{BB962C8B-B14F-4D97-AF65-F5344CB8AC3E}">
        <p14:creationId xmlns:p14="http://schemas.microsoft.com/office/powerpoint/2010/main" val="241740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/>
              <a:t>ALCP</a:t>
            </a:r>
            <a:endParaRPr lang="en-US" sz="2400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311700" y="1017725"/>
            <a:ext cx="6414325" cy="3880430"/>
          </a:xfrm>
        </p:spPr>
        <p:txBody>
          <a:bodyPr>
            <a:normAutofit fontScale="92500" lnSpcReduction="20000"/>
          </a:bodyPr>
          <a:lstStyle/>
          <a:p>
            <a:pPr marL="328612" indent="-285750"/>
            <a:r>
              <a:rPr lang="en-US" sz="1800" dirty="0" smtClean="0"/>
              <a:t>The program has 2 types of stipends:</a:t>
            </a:r>
          </a:p>
          <a:p>
            <a:pPr marL="42862" indent="0">
              <a:buNone/>
            </a:pPr>
            <a:endParaRPr lang="en-US" sz="1800" dirty="0" smtClean="0"/>
          </a:p>
          <a:p>
            <a:pPr lvl="1"/>
            <a:r>
              <a:rPr lang="en-US" sz="1600" dirty="0" smtClean="0"/>
              <a:t>Divisionally-funded roles that are required for each school (e.g., SBIT, Diversity Resource Teacher, Special Ed Support)</a:t>
            </a:r>
          </a:p>
          <a:p>
            <a:pPr marL="342900" lvl="1" indent="0">
              <a:buNone/>
            </a:pPr>
            <a:endParaRPr lang="en-US" sz="1600" dirty="0" smtClean="0"/>
          </a:p>
          <a:p>
            <a:pPr lvl="1"/>
            <a:r>
              <a:rPr lang="en-US" sz="1600" dirty="0" smtClean="0"/>
              <a:t>Site-based funds so that each school may assign roles tailored for their specific needs (e.g., Class/Club Sponsor, Band Director, Yearbook) </a:t>
            </a:r>
          </a:p>
          <a:p>
            <a:pPr marL="342900" lvl="1" indent="0">
              <a:buNone/>
            </a:pPr>
            <a:endParaRPr lang="en-US" sz="1600" dirty="0"/>
          </a:p>
          <a:p>
            <a:r>
              <a:rPr lang="en-US" sz="1800" dirty="0"/>
              <a:t>~900 roles are assigned each year </a:t>
            </a:r>
            <a:endParaRPr lang="en-US" sz="1800" dirty="0" smtClean="0"/>
          </a:p>
          <a:p>
            <a:pPr marL="0" indent="0">
              <a:buNone/>
            </a:pPr>
            <a:endParaRPr lang="en-US" sz="1800" dirty="0" smtClean="0"/>
          </a:p>
          <a:p>
            <a:r>
              <a:rPr lang="en-US" sz="1800" dirty="0" smtClean="0"/>
              <a:t>Pay ranges are determined using a </a:t>
            </a:r>
            <a:r>
              <a:rPr lang="en-US" sz="1800" dirty="0" smtClean="0"/>
              <a:t>6 factor rating </a:t>
            </a:r>
            <a:r>
              <a:rPr lang="en-US" sz="1800" dirty="0" smtClean="0"/>
              <a:t>scale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en-US" sz="1900" dirty="0" smtClean="0"/>
              <a:t>Using rating scale and administrator focus </a:t>
            </a:r>
            <a:r>
              <a:rPr lang="en-US" sz="1900" dirty="0"/>
              <a:t>group feedback, </a:t>
            </a:r>
            <a:r>
              <a:rPr lang="en-US" sz="1900" dirty="0" smtClean="0"/>
              <a:t>restored </a:t>
            </a:r>
            <a:r>
              <a:rPr lang="en-US" sz="1900" dirty="0"/>
              <a:t>funds will be used to address roles that </a:t>
            </a:r>
            <a:r>
              <a:rPr lang="en-US" sz="1900" dirty="0" smtClean="0"/>
              <a:t>may be underpaid</a:t>
            </a:r>
          </a:p>
        </p:txBody>
      </p:sp>
    </p:spTree>
    <p:extLst>
      <p:ext uri="{BB962C8B-B14F-4D97-AF65-F5344CB8AC3E}">
        <p14:creationId xmlns:p14="http://schemas.microsoft.com/office/powerpoint/2010/main" val="381173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11700" y="167934"/>
            <a:ext cx="8520600" cy="5727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What is appropriate competitive market?</a:t>
            </a:r>
            <a:endParaRPr lang="en-US" sz="2400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311700" y="1023557"/>
            <a:ext cx="7259765" cy="3772462"/>
          </a:xfrm>
        </p:spPr>
        <p:txBody>
          <a:bodyPr/>
          <a:lstStyle/>
          <a:p>
            <a:pPr>
              <a:spcAft>
                <a:spcPts val="450"/>
              </a:spcAft>
            </a:pPr>
            <a:r>
              <a:rPr lang="en-US" sz="1600" dirty="0" smtClean="0"/>
              <a:t>Existing Adopted Market</a:t>
            </a:r>
            <a:endParaRPr lang="en-US" sz="1600" dirty="0"/>
          </a:p>
          <a:p>
            <a:pPr lvl="1">
              <a:spcAft>
                <a:spcPts val="450"/>
              </a:spcAft>
            </a:pPr>
            <a:r>
              <a:rPr lang="en-US" sz="1450" dirty="0" smtClean="0"/>
              <a:t>26 Virginia school districts (fixed)</a:t>
            </a:r>
          </a:p>
          <a:p>
            <a:pPr lvl="1">
              <a:spcAft>
                <a:spcPts val="450"/>
              </a:spcAft>
            </a:pPr>
            <a:r>
              <a:rPr lang="en-US" sz="1450" dirty="0" smtClean="0"/>
              <a:t>With the geographic distribution and large number </a:t>
            </a:r>
            <a:r>
              <a:rPr lang="en-US" sz="1450" smtClean="0"/>
              <a:t>of benchmarks </a:t>
            </a:r>
            <a:r>
              <a:rPr lang="en-US" sz="1450" dirty="0" smtClean="0"/>
              <a:t>in this market, does not need to be normalized with Cost of Labor</a:t>
            </a:r>
            <a:endParaRPr lang="en-US" sz="1300" dirty="0" smtClean="0"/>
          </a:p>
          <a:p>
            <a:pPr>
              <a:spcAft>
                <a:spcPts val="450"/>
              </a:spcAft>
              <a:buNone/>
            </a:pPr>
            <a:endParaRPr lang="en-US" sz="1600" dirty="0"/>
          </a:p>
          <a:p>
            <a:pPr>
              <a:spcAft>
                <a:spcPts val="450"/>
              </a:spcAft>
            </a:pPr>
            <a:r>
              <a:rPr lang="en-US" sz="1600" dirty="0" smtClean="0"/>
              <a:t> New Niche “Top 10” Market</a:t>
            </a:r>
          </a:p>
          <a:p>
            <a:pPr lvl="1">
              <a:spcAft>
                <a:spcPts val="450"/>
              </a:spcAft>
            </a:pPr>
            <a:r>
              <a:rPr lang="en-US" sz="1450" dirty="0" smtClean="0"/>
              <a:t>9 Virginia school districts (may vary)</a:t>
            </a:r>
          </a:p>
          <a:p>
            <a:pPr lvl="1">
              <a:spcAft>
                <a:spcPts val="450"/>
              </a:spcAft>
            </a:pPr>
            <a:r>
              <a:rPr lang="en-US" sz="1450" dirty="0" smtClean="0"/>
              <a:t>Due to lower number of districts in market, possibility of geographic clustering, and potential variability of benchmarked districts, must be normalized with Cost of Labor to avoid bias</a:t>
            </a:r>
            <a:endParaRPr lang="en-US" sz="1450" dirty="0"/>
          </a:p>
        </p:txBody>
      </p:sp>
    </p:spTree>
    <p:extLst>
      <p:ext uri="{BB962C8B-B14F-4D97-AF65-F5344CB8AC3E}">
        <p14:creationId xmlns:p14="http://schemas.microsoft.com/office/powerpoint/2010/main" val="1953324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454992" y="125896"/>
            <a:ext cx="6447501" cy="516835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r>
              <a:rPr lang="en-US" sz="2000" b="1" dirty="0" smtClean="0"/>
              <a:t>Joint Board Competitive </a:t>
            </a:r>
            <a:r>
              <a:rPr lang="en-US" sz="2000" b="1" dirty="0"/>
              <a:t>M</a:t>
            </a:r>
            <a:r>
              <a:rPr lang="en-US" sz="2000" b="1" dirty="0" smtClean="0"/>
              <a:t>arket </a:t>
            </a:r>
            <a:endParaRPr lang="en" sz="20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8773" y="826348"/>
            <a:ext cx="4860818" cy="3537604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US" sz="800" dirty="0" smtClean="0"/>
              <a:t>Augusta County</a:t>
            </a:r>
          </a:p>
          <a:p>
            <a:pPr>
              <a:spcAft>
                <a:spcPts val="600"/>
              </a:spcAft>
            </a:pPr>
            <a:r>
              <a:rPr lang="en-US" sz="800" dirty="0" smtClean="0"/>
              <a:t>Buckingham </a:t>
            </a:r>
            <a:r>
              <a:rPr lang="en-US" sz="800" dirty="0"/>
              <a:t>County</a:t>
            </a:r>
          </a:p>
          <a:p>
            <a:pPr>
              <a:spcAft>
                <a:spcPts val="600"/>
              </a:spcAft>
            </a:pPr>
            <a:r>
              <a:rPr lang="en-US" sz="800" dirty="0"/>
              <a:t>Chesterfield County</a:t>
            </a:r>
          </a:p>
          <a:p>
            <a:pPr>
              <a:spcAft>
                <a:spcPts val="600"/>
              </a:spcAft>
            </a:pPr>
            <a:r>
              <a:rPr lang="en-US" sz="800" dirty="0"/>
              <a:t>City of Charlottesville</a:t>
            </a:r>
          </a:p>
          <a:p>
            <a:pPr>
              <a:spcAft>
                <a:spcPts val="600"/>
              </a:spcAft>
            </a:pPr>
            <a:r>
              <a:rPr lang="en-US" sz="800" dirty="0"/>
              <a:t>City of Chesapeake</a:t>
            </a:r>
          </a:p>
          <a:p>
            <a:pPr>
              <a:spcAft>
                <a:spcPts val="600"/>
              </a:spcAft>
            </a:pPr>
            <a:r>
              <a:rPr lang="en-US" sz="800" dirty="0"/>
              <a:t>City of Danville</a:t>
            </a:r>
          </a:p>
          <a:p>
            <a:pPr>
              <a:spcAft>
                <a:spcPts val="600"/>
              </a:spcAft>
            </a:pPr>
            <a:r>
              <a:rPr lang="en-US" sz="800" dirty="0"/>
              <a:t>City of Harrisonburg</a:t>
            </a:r>
          </a:p>
          <a:p>
            <a:pPr>
              <a:spcAft>
                <a:spcPts val="600"/>
              </a:spcAft>
            </a:pPr>
            <a:r>
              <a:rPr lang="en-US" sz="800" dirty="0"/>
              <a:t>City of Lynchburg</a:t>
            </a:r>
          </a:p>
          <a:p>
            <a:pPr>
              <a:spcAft>
                <a:spcPts val="600"/>
              </a:spcAft>
            </a:pPr>
            <a:r>
              <a:rPr lang="en-US" sz="800" dirty="0"/>
              <a:t>City of Roanoke</a:t>
            </a:r>
          </a:p>
          <a:p>
            <a:pPr>
              <a:spcAft>
                <a:spcPts val="600"/>
              </a:spcAft>
            </a:pPr>
            <a:r>
              <a:rPr lang="en-US" sz="800" dirty="0"/>
              <a:t>City of Staunton</a:t>
            </a:r>
          </a:p>
          <a:p>
            <a:pPr>
              <a:spcAft>
                <a:spcPts val="600"/>
              </a:spcAft>
            </a:pPr>
            <a:r>
              <a:rPr lang="en-US" sz="800" dirty="0"/>
              <a:t>City of Virginia Beach</a:t>
            </a:r>
          </a:p>
          <a:p>
            <a:pPr>
              <a:spcAft>
                <a:spcPts val="600"/>
              </a:spcAft>
            </a:pPr>
            <a:r>
              <a:rPr lang="en-US" sz="800" dirty="0" smtClean="0"/>
              <a:t>Fauquier </a:t>
            </a:r>
            <a:r>
              <a:rPr lang="en-US" sz="800" dirty="0"/>
              <a:t>County</a:t>
            </a:r>
          </a:p>
          <a:p>
            <a:pPr>
              <a:spcAft>
                <a:spcPts val="600"/>
              </a:spcAft>
            </a:pPr>
            <a:r>
              <a:rPr lang="en-US" sz="800" dirty="0"/>
              <a:t>Fluvanna County</a:t>
            </a:r>
          </a:p>
          <a:p>
            <a:pPr>
              <a:buNone/>
            </a:pPr>
            <a:endParaRPr lang="en-US" sz="6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02709" y="826349"/>
            <a:ext cx="4993953" cy="3537603"/>
          </a:xfrm>
        </p:spPr>
        <p:txBody>
          <a:bodyPr>
            <a:noAutofit/>
          </a:bodyPr>
          <a:lstStyle/>
          <a:p>
            <a:pPr marL="171450" indent="-171450">
              <a:spcAft>
                <a:spcPts val="600"/>
              </a:spcAft>
            </a:pPr>
            <a:r>
              <a:rPr lang="en-US" sz="800" dirty="0" smtClean="0"/>
              <a:t>  Greene </a:t>
            </a:r>
            <a:r>
              <a:rPr lang="en-US" sz="800" dirty="0"/>
              <a:t>County</a:t>
            </a:r>
          </a:p>
          <a:p>
            <a:pPr>
              <a:spcAft>
                <a:spcPts val="600"/>
              </a:spcAft>
            </a:pPr>
            <a:r>
              <a:rPr lang="en-US" sz="800" dirty="0"/>
              <a:t>Hanover County</a:t>
            </a:r>
          </a:p>
          <a:p>
            <a:pPr>
              <a:spcAft>
                <a:spcPts val="600"/>
              </a:spcAft>
            </a:pPr>
            <a:r>
              <a:rPr lang="en-US" sz="800" dirty="0"/>
              <a:t>James City </a:t>
            </a:r>
            <a:r>
              <a:rPr lang="en-US" sz="800" dirty="0" smtClean="0"/>
              <a:t>County/City of Williamsburg</a:t>
            </a:r>
            <a:endParaRPr lang="en-US" sz="800" dirty="0"/>
          </a:p>
          <a:p>
            <a:pPr>
              <a:spcAft>
                <a:spcPts val="600"/>
              </a:spcAft>
            </a:pPr>
            <a:r>
              <a:rPr lang="en-US" sz="800" dirty="0"/>
              <a:t>Loudoun County</a:t>
            </a:r>
          </a:p>
          <a:p>
            <a:pPr>
              <a:spcAft>
                <a:spcPts val="600"/>
              </a:spcAft>
            </a:pPr>
            <a:r>
              <a:rPr lang="en-US" sz="800" dirty="0"/>
              <a:t>Louisa County</a:t>
            </a:r>
          </a:p>
          <a:p>
            <a:pPr>
              <a:spcAft>
                <a:spcPts val="600"/>
              </a:spcAft>
            </a:pPr>
            <a:r>
              <a:rPr lang="en-US" sz="800" dirty="0"/>
              <a:t>Madison County</a:t>
            </a:r>
          </a:p>
          <a:p>
            <a:pPr>
              <a:spcAft>
                <a:spcPts val="600"/>
              </a:spcAft>
            </a:pPr>
            <a:r>
              <a:rPr lang="en-US" sz="800" dirty="0"/>
              <a:t>Montgomery County</a:t>
            </a:r>
          </a:p>
          <a:p>
            <a:pPr>
              <a:spcAft>
                <a:spcPts val="600"/>
              </a:spcAft>
            </a:pPr>
            <a:r>
              <a:rPr lang="en-US" sz="800" dirty="0"/>
              <a:t>Nelson County</a:t>
            </a:r>
          </a:p>
          <a:p>
            <a:pPr>
              <a:spcAft>
                <a:spcPts val="600"/>
              </a:spcAft>
            </a:pPr>
            <a:r>
              <a:rPr lang="en-US" sz="800" dirty="0"/>
              <a:t>Orange County</a:t>
            </a:r>
          </a:p>
          <a:p>
            <a:pPr>
              <a:spcAft>
                <a:spcPts val="600"/>
              </a:spcAft>
            </a:pPr>
            <a:r>
              <a:rPr lang="en-US" sz="800" dirty="0"/>
              <a:t>Prince William County</a:t>
            </a:r>
          </a:p>
          <a:p>
            <a:pPr>
              <a:spcAft>
                <a:spcPts val="600"/>
              </a:spcAft>
            </a:pPr>
            <a:r>
              <a:rPr lang="en-US" sz="800" dirty="0"/>
              <a:t>Roanoke County</a:t>
            </a:r>
          </a:p>
          <a:p>
            <a:pPr>
              <a:spcAft>
                <a:spcPts val="600"/>
              </a:spcAft>
            </a:pPr>
            <a:r>
              <a:rPr lang="en-US" sz="800" dirty="0"/>
              <a:t>Rockingham County</a:t>
            </a:r>
          </a:p>
          <a:p>
            <a:pPr>
              <a:spcAft>
                <a:spcPts val="600"/>
              </a:spcAft>
            </a:pPr>
            <a:r>
              <a:rPr lang="en-US" sz="800" dirty="0"/>
              <a:t>Spotsylvania County</a:t>
            </a:r>
          </a:p>
          <a:p>
            <a:endParaRPr lang="en-US" sz="700" dirty="0"/>
          </a:p>
          <a:p>
            <a:endParaRPr lang="en-US" sz="700" dirty="0"/>
          </a:p>
        </p:txBody>
      </p:sp>
    </p:spTree>
    <p:extLst>
      <p:ext uri="{BB962C8B-B14F-4D97-AF65-F5344CB8AC3E}">
        <p14:creationId xmlns:p14="http://schemas.microsoft.com/office/powerpoint/2010/main" val="47993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0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Teacher Compensation Study :Next Steps &amp;quot;&quot;/&gt;&lt;property id=&quot;20307&quot; value=&quot;256&quot;/&gt;&lt;/object&gt;&lt;object type=&quot;3&quot; unique_id=&quot;10004&quot;&gt;&lt;property id=&quot;20148&quot; value=&quot;5&quot;/&gt;&lt;property id=&quot;20300&quot; value=&quot;Slide 2 - &amp;quot;Purpose of Study Revisited: &amp;quot;&quot;/&gt;&lt;property id=&quot;20307&quot; value=&quot;257&quot;/&gt;&lt;/object&gt;&lt;object type=&quot;3&quot; unique_id=&quot;10005&quot;&gt;&lt;property id=&quot;20148&quot; value=&quot;5&quot;/&gt;&lt;property id=&quot;20300&quot; value=&quot;Slide 3 - &amp;quot;Maintaining Competitive Advantage for the Future: &amp;#x0D;What Challenges and Opportunities Are Addressed? &amp;quot;&quot;/&gt;&lt;property id=&quot;20307&quot; value=&quot;258&quot;/&gt;&lt;/object&gt;&lt;object type=&quot;3&quot; unique_id=&quot;10006&quot;&gt;&lt;property id=&quot;20148&quot; value=&quot;5&quot;/&gt;&lt;property id=&quot;20300&quot; value=&quot;Slide 4 - &amp;quot;Gallagher Titan Study Findings- Focus Groups and Leadership Meetings&amp;quot;&quot;/&gt;&lt;property id=&quot;20307&quot; value=&quot;266&quot;/&gt;&lt;/object&gt;&lt;object type=&quot;3&quot; unique_id=&quot;10007&quot;&gt;&lt;property id=&quot;20148&quot; value=&quot;5&quot;/&gt;&lt;property id=&quot;20300&quot; value=&quot;Slide 5 - &amp;quot;Gallagher Titan Study Findings- Focus Groups and Leadership Meetings&amp;quot;&quot;/&gt;&lt;property id=&quot;20307&quot; value=&quot;267&quot;/&gt;&lt;/object&gt;&lt;object type=&quot;3&quot; unique_id=&quot;10008&quot;&gt;&lt;property id=&quot;20148&quot; value=&quot;5&quot;/&gt;&lt;property id=&quot;20300&quot; value=&quot;Slide 6 - &amp;quot;Gallagher Titan Study Findings- Conclusions and Recommendations&amp;quot;&quot;/&gt;&lt;property id=&quot;20307&quot; value=&quot;269&quot;/&gt;&lt;/object&gt;&lt;object type=&quot;3&quot; unique_id=&quot;10009&quot;&gt;&lt;property id=&quot;20148&quot; value=&quot;5&quot;/&gt;&lt;property id=&quot;20300&quot; value=&quot;Slide 7 - &amp;quot;Developing the Teacher Scale (Current method)&amp;quot;&quot;/&gt;&lt;property id=&quot;20307&quot; value=&quot;286&quot;/&gt;&lt;/object&gt;&lt;object type=&quot;3&quot; unique_id=&quot;10010&quot;&gt;&lt;property id=&quot;20148&quot; value=&quot;5&quot;/&gt;&lt;property id=&quot;20300&quot; value=&quot;Slide 8&quot;/&gt;&lt;property id=&quot;20307&quot; value=&quot;287&quot;/&gt;&lt;/object&gt;&lt;object type=&quot;3&quot; unique_id=&quot;10011&quot;&gt;&lt;property id=&quot;20148&quot; value=&quot;5&quot;/&gt;&lt;property id=&quot;20300&quot; value=&quot;Slide 9 - &amp;quot;Addressing Concerns by New Method&amp;quot;&quot;/&gt;&lt;property id=&quot;20307&quot; value=&quot;288&quot;/&gt;&lt;/object&gt;&lt;object type=&quot;3&quot; unique_id=&quot;10012&quot;&gt;&lt;property id=&quot;20148&quot; value=&quot;5&quot;/&gt;&lt;property id=&quot;20300&quot; value=&quot;Slide 10&quot;/&gt;&lt;property id=&quot;20307&quot; value=&quot;290&quot;/&gt;&lt;/object&gt;&lt;object type=&quot;3&quot; unique_id=&quot;10014&quot;&gt;&lt;property id=&quot;20148&quot; value=&quot;5&quot;/&gt;&lt;property id=&quot;20300&quot; value=&quot;Slide 11&quot;/&gt;&lt;property id=&quot;20307&quot; value=&quot;273&quot;/&gt;&lt;/object&gt;&lt;object type=&quot;3&quot; unique_id=&quot;10015&quot;&gt;&lt;property id=&quot;20148&quot; value=&quot;5&quot;/&gt;&lt;property id=&quot;20300&quot; value=&quot;Slide 12 - &amp;quot;# Teachers by step  show old pay/ new pay/  % increase&amp;quot;&quot;/&gt;&lt;property id=&quot;20307&quot; value=&quot;291&quot;/&gt;&lt;/object&gt;&lt;object type=&quot;3&quot; unique_id=&quot;10016&quot;&gt;&lt;property id=&quot;20148&quot; value=&quot;5&quot;/&gt;&lt;property id=&quot;20300&quot; value=&quot;Slide 13 - &amp;quot;ALCP Stipends&amp;quot;&quot;/&gt;&lt;property id=&quot;20307&quot; value=&quot;275&quot;/&gt;&lt;/object&gt;&lt;object type=&quot;3&quot; unique_id=&quot;10017&quot;&gt;&lt;property id=&quot;20148&quot; value=&quot;5&quot;/&gt;&lt;property id=&quot;20300&quot; value=&quot;Slide 14 - &amp;quot;Next meeting discussion questions&amp;quot;&quot;/&gt;&lt;property id=&quot;20307&quot; value=&quot;293&quot;/&gt;&lt;/object&gt;&lt;/object&gt;&lt;object type=&quot;8&quot; unique_id=&quot;1003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1177</TotalTime>
  <Words>1282</Words>
  <Application>Microsoft Office PowerPoint</Application>
  <PresentationFormat>On-screen Show (16:9)</PresentationFormat>
  <Paragraphs>204</Paragraphs>
  <Slides>18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Trebuchet MS</vt:lpstr>
      <vt:lpstr>Wingdings 3</vt:lpstr>
      <vt:lpstr>Facet</vt:lpstr>
      <vt:lpstr>Teacher Compensation Study: Next Steps </vt:lpstr>
      <vt:lpstr>Purpose of Study Revisited: </vt:lpstr>
      <vt:lpstr>Maintaining Competitive Advantage for the Future:  What Challenges and Opportunities Are Addressed? </vt:lpstr>
      <vt:lpstr>Gallagher Titan Study Findings- Conclusions and Recommendations</vt:lpstr>
      <vt:lpstr>Make the pay setting process transparent *Titan Gallagher Study Finding </vt:lpstr>
      <vt:lpstr>Additional Pay</vt:lpstr>
      <vt:lpstr>ALCP</vt:lpstr>
      <vt:lpstr>What is appropriate competitive market?</vt:lpstr>
      <vt:lpstr>Joint Board Competitive Market </vt:lpstr>
      <vt:lpstr>NEW MARKET APPROACH </vt:lpstr>
      <vt:lpstr>Competitive market Niche top ten divisions   </vt:lpstr>
      <vt:lpstr>Division Quality</vt:lpstr>
      <vt:lpstr>Cost of Labor </vt:lpstr>
      <vt:lpstr>Cost of Living vs. Cost of Labor </vt:lpstr>
      <vt:lpstr>How do we normalize using Cost of Labor?</vt:lpstr>
      <vt:lpstr>How can normalization affect market data?</vt:lpstr>
      <vt:lpstr>Budget Impact of moving to Niche methodology</vt:lpstr>
      <vt:lpstr>What is appropriate competitive market?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Teacher Compensation Study :Next Steps</dc:title>
  <dc:creator>Lorna Gerome</dc:creator>
  <cp:lastModifiedBy>Brooke Conover</cp:lastModifiedBy>
  <cp:revision>84</cp:revision>
  <cp:lastPrinted>2017-10-10T14:49:04Z</cp:lastPrinted>
  <dcterms:modified xsi:type="dcterms:W3CDTF">2017-11-08T16:30:41Z</dcterms:modified>
</cp:coreProperties>
</file>